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5" r:id="rId1"/>
  </p:sldMasterIdLst>
  <p:sldIdLst>
    <p:sldId id="256" r:id="rId2"/>
    <p:sldId id="257" r:id="rId3"/>
    <p:sldId id="306" r:id="rId4"/>
    <p:sldId id="307" r:id="rId5"/>
    <p:sldId id="314" r:id="rId6"/>
    <p:sldId id="308" r:id="rId7"/>
    <p:sldId id="309" r:id="rId8"/>
    <p:sldId id="310" r:id="rId9"/>
    <p:sldId id="264" r:id="rId10"/>
    <p:sldId id="311" r:id="rId11"/>
    <p:sldId id="312" r:id="rId12"/>
    <p:sldId id="313" r:id="rId13"/>
    <p:sldId id="262" r:id="rId14"/>
    <p:sldId id="315" r:id="rId15"/>
    <p:sldId id="327" r:id="rId16"/>
    <p:sldId id="328" r:id="rId17"/>
    <p:sldId id="329" r:id="rId18"/>
    <p:sldId id="330" r:id="rId19"/>
    <p:sldId id="331" r:id="rId20"/>
    <p:sldId id="332" r:id="rId21"/>
    <p:sldId id="333" r:id="rId22"/>
    <p:sldId id="334" r:id="rId23"/>
    <p:sldId id="335" r:id="rId24"/>
    <p:sldId id="336" r:id="rId25"/>
    <p:sldId id="337" r:id="rId26"/>
    <p:sldId id="338" r:id="rId27"/>
    <p:sldId id="339" r:id="rId28"/>
    <p:sldId id="340" r:id="rId29"/>
    <p:sldId id="341" r:id="rId30"/>
    <p:sldId id="342" r:id="rId31"/>
    <p:sldId id="343" r:id="rId32"/>
    <p:sldId id="344" r:id="rId33"/>
    <p:sldId id="345" r:id="rId34"/>
    <p:sldId id="349" r:id="rId35"/>
    <p:sldId id="305" r:id="rId36"/>
    <p:sldId id="347" r:id="rId37"/>
    <p:sldId id="348" r:id="rId38"/>
    <p:sldId id="346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FF66FF"/>
    <a:srgbClr val="829ADE"/>
    <a:srgbClr val="F7FBFA"/>
    <a:srgbClr val="F4F9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0319" autoAdjust="0"/>
  </p:normalViewPr>
  <p:slideViewPr>
    <p:cSldViewPr snapToGrid="0">
      <p:cViewPr varScale="1">
        <p:scale>
          <a:sx n="79" d="100"/>
          <a:sy n="79" d="100"/>
        </p:scale>
        <p:origin x="787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6EC77-4E12-42CF-98BA-711DBA3CCE27}" type="datetimeFigureOut">
              <a:rPr lang="en-IN" smtClean="0"/>
              <a:t>05-06-2024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275BEB95-95F6-49CF-BB8A-D9FA43F551F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7694655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6EC77-4E12-42CF-98BA-711DBA3CCE27}" type="datetimeFigureOut">
              <a:rPr lang="en-IN" smtClean="0"/>
              <a:t>05-06-2024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275BEB95-95F6-49CF-BB8A-D9FA43F551F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4888191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6EC77-4E12-42CF-98BA-711DBA3CCE27}" type="datetimeFigureOut">
              <a:rPr lang="en-IN" smtClean="0"/>
              <a:t>05-06-2024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275BEB95-95F6-49CF-BB8A-D9FA43F551F3}" type="slidenum">
              <a:rPr lang="en-IN" smtClean="0"/>
              <a:t>‹#›</a:t>
            </a:fld>
            <a:endParaRPr lang="en-IN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0026335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6EC77-4E12-42CF-98BA-711DBA3CCE27}" type="datetimeFigureOut">
              <a:rPr lang="en-IN" smtClean="0"/>
              <a:t>05-06-2024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275BEB95-95F6-49CF-BB8A-D9FA43F551F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8029478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6EC77-4E12-42CF-98BA-711DBA3CCE27}" type="datetimeFigureOut">
              <a:rPr lang="en-IN" smtClean="0"/>
              <a:t>05-06-2024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275BEB95-95F6-49CF-BB8A-D9FA43F551F3}" type="slidenum">
              <a:rPr lang="en-IN" smtClean="0"/>
              <a:t>‹#›</a:t>
            </a:fld>
            <a:endParaRPr lang="en-IN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3968117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6EC77-4E12-42CF-98BA-711DBA3CCE27}" type="datetimeFigureOut">
              <a:rPr lang="en-IN" smtClean="0"/>
              <a:t>05-06-2024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275BEB95-95F6-49CF-BB8A-D9FA43F551F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8906149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6EC77-4E12-42CF-98BA-711DBA3CCE27}" type="datetimeFigureOut">
              <a:rPr lang="en-IN" smtClean="0"/>
              <a:t>05-06-2024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BEB95-95F6-49CF-BB8A-D9FA43F551F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5469148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6EC77-4E12-42CF-98BA-711DBA3CCE27}" type="datetimeFigureOut">
              <a:rPr lang="en-IN" smtClean="0"/>
              <a:t>05-06-2024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BEB95-95F6-49CF-BB8A-D9FA43F551F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4715736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6EC77-4E12-42CF-98BA-711DBA3CCE27}" type="datetimeFigureOut">
              <a:rPr lang="en-IN" smtClean="0"/>
              <a:t>05-06-2024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BEB95-95F6-49CF-BB8A-D9FA43F551F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3592702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6EC77-4E12-42CF-98BA-711DBA3CCE27}" type="datetimeFigureOut">
              <a:rPr lang="en-IN" smtClean="0"/>
              <a:t>05-06-2024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275BEB95-95F6-49CF-BB8A-D9FA43F551F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6240308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6EC77-4E12-42CF-98BA-711DBA3CCE27}" type="datetimeFigureOut">
              <a:rPr lang="en-IN" smtClean="0"/>
              <a:t>05-06-2024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275BEB95-95F6-49CF-BB8A-D9FA43F551F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7964694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6EC77-4E12-42CF-98BA-711DBA3CCE27}" type="datetimeFigureOut">
              <a:rPr lang="en-IN" smtClean="0"/>
              <a:t>05-06-2024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275BEB95-95F6-49CF-BB8A-D9FA43F551F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4463356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6EC77-4E12-42CF-98BA-711DBA3CCE27}" type="datetimeFigureOut">
              <a:rPr lang="en-IN" smtClean="0"/>
              <a:t>05-06-2024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BEB95-95F6-49CF-BB8A-D9FA43F551F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6824183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6EC77-4E12-42CF-98BA-711DBA3CCE27}" type="datetimeFigureOut">
              <a:rPr lang="en-IN" smtClean="0"/>
              <a:t>05-06-2024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BEB95-95F6-49CF-BB8A-D9FA43F551F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7371657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6EC77-4E12-42CF-98BA-711DBA3CCE27}" type="datetimeFigureOut">
              <a:rPr lang="en-IN" smtClean="0"/>
              <a:t>05-06-2024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BEB95-95F6-49CF-BB8A-D9FA43F551F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8354547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6EC77-4E12-42CF-98BA-711DBA3CCE27}" type="datetimeFigureOut">
              <a:rPr lang="en-IN" smtClean="0"/>
              <a:t>05-06-2024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275BEB95-95F6-49CF-BB8A-D9FA43F551F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0098624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B0F0"/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B6EC77-4E12-42CF-98BA-711DBA3CCE27}" type="datetimeFigureOut">
              <a:rPr lang="en-IN" smtClean="0"/>
              <a:t>05-06-2024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275BEB95-95F6-49CF-BB8A-D9FA43F551F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055736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  <p:sldLayoutId id="2147483707" r:id="rId12"/>
    <p:sldLayoutId id="2147483708" r:id="rId13"/>
    <p:sldLayoutId id="2147483709" r:id="rId14"/>
    <p:sldLayoutId id="2147483710" r:id="rId15"/>
    <p:sldLayoutId id="2147483711" r:id="rId16"/>
  </p:sldLayoutIdLst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1248" y="221381"/>
            <a:ext cx="10945368" cy="2754750"/>
          </a:xfrm>
          <a:noFill/>
        </p:spPr>
        <p:txBody>
          <a:bodyPr anchor="ctr"/>
          <a:lstStyle/>
          <a:p>
            <a:r>
              <a:rPr lang="en-US" sz="66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DIGICHROME ACADEMY</a:t>
            </a:r>
            <a:endParaRPr lang="en-IN" sz="66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74904" y="6153912"/>
            <a:ext cx="16093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2023-24</a:t>
            </a:r>
            <a:endParaRPr lang="en-IN" sz="2800" dirty="0"/>
          </a:p>
        </p:txBody>
      </p:sp>
      <p:sp>
        <p:nvSpPr>
          <p:cNvPr id="3" name="TextBox 2"/>
          <p:cNvSpPr txBox="1"/>
          <p:nvPr/>
        </p:nvSpPr>
        <p:spPr>
          <a:xfrm>
            <a:off x="1984248" y="4427621"/>
            <a:ext cx="34843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NEXT HIKES</a:t>
            </a:r>
            <a:endParaRPr lang="en-IN" sz="20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236448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6112" y="201168"/>
            <a:ext cx="10597896" cy="73866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IN" sz="32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STEPS </a:t>
            </a:r>
            <a:r>
              <a:rPr lang="en-IN" sz="3200" b="1" u="sng" dirty="0">
                <a:latin typeface="Arial" panose="020B0604020202020204" pitchFamily="34" charset="0"/>
                <a:cs typeface="Arial" panose="020B0604020202020204" pitchFamily="34" charset="0"/>
              </a:rPr>
              <a:t>IN EXPLORATORY DATA ANALYSIS (EDA</a:t>
            </a:r>
            <a:r>
              <a:rPr lang="en-IN" sz="32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en-IN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just"/>
            <a:r>
              <a:rPr lang="en-IN" sz="20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EXPLORATORY </a:t>
            </a:r>
            <a:r>
              <a:rPr lang="en-IN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ANALYSIS (EDA) IS A CRITICAL STEP IN DATA ANALYSIS WHERE YOU EXAMINE AND SUMMARIZE THE MAIN CHARACTERISTICS OF A DATASET, USUALLY THROUGH </a:t>
            </a:r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VISUALIZATION AND DESCRIPTIVE STATISTICS. IT HELPS YOU UNDERSTAND YOUR DATA, FIND PATTERNS, DETECT ANOMALIES, AND FORMULATE HYPOTHESES FOR FURTHER ANALYSIS. EDA INVOLVES TASKS LIKE</a:t>
            </a:r>
            <a:r>
              <a:rPr lang="en-IN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algn="just"/>
            <a:endParaRPr lang="en-IN" sz="1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algn="just"/>
            <a:r>
              <a:rPr lang="en-IN" sz="20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CLEANING</a:t>
            </a:r>
            <a:r>
              <a:rPr lang="en-IN" sz="20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HANDLING MISSING VALUES, DEALING WITH OUTLIERS, AND RESOLVING INCONSISTENCIES IN THE DATA</a:t>
            </a:r>
            <a:r>
              <a:rPr lang="en-IN" sz="2000" dirty="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lvl="0" algn="just"/>
            <a:endParaRPr lang="en-IN" sz="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algn="just"/>
            <a:r>
              <a:rPr lang="en-IN" sz="2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DESCRIPTIVE STATISTICS</a:t>
            </a:r>
            <a:r>
              <a:rPr lang="en-IN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COMPUTING MEASURES LIKE MEAN, MEDIAN, MODE, STANDARD DEVIATION, ETC., TO UNDERSTAND THE CENTRAL TENDENCY AND DISPERSION OF THE DATA</a:t>
            </a:r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lvl="0" algn="just"/>
            <a:r>
              <a:rPr lang="en-IN" sz="2000" b="1" dirty="0">
                <a:latin typeface="Arial" panose="020B0604020202020204" pitchFamily="34" charset="0"/>
                <a:cs typeface="Arial" panose="020B0604020202020204" pitchFamily="34" charset="0"/>
              </a:rPr>
              <a:t>VISUALIZATION</a:t>
            </a:r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: CREATING PLOTS SUCH AS HISTOGRAMS, BOX PLOTS, SCATTER PLOTS, AND HEATMAPS TO VISUALIZE THE DISTRIBUTION, RELATIONSHIPS, AND TRENDS IN THE DATA</a:t>
            </a:r>
            <a:r>
              <a:rPr lang="en-IN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lvl="0" algn="just"/>
            <a:endParaRPr lang="en-IN" sz="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algn="just"/>
            <a:r>
              <a:rPr lang="en-IN" sz="20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DIMENSIONALITY REDUCTION</a:t>
            </a:r>
            <a:r>
              <a:rPr lang="en-IN" sz="20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TECHNIQUES LIKE PRINCIPAL COMPONENT ANALYSIS (PCA) OR T-DISTRIBUTED STOCHASTIC NEIGHBOR EMBEDDING (T-SNE) </a:t>
            </a:r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TO REDUCE THE NUMBER </a:t>
            </a:r>
            <a:r>
              <a:rPr lang="en-IN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 FEATURES AND SIMPLIFY THE DATASET WHILE PRESERVING ITS ESSENTIAL CHARACTERISTICS</a:t>
            </a:r>
            <a:r>
              <a:rPr lang="en-IN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lvl="0" algn="just"/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b="1" dirty="0" smtClean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591902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6112" y="143418"/>
            <a:ext cx="10597896" cy="73866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IN" sz="32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STEPS </a:t>
            </a:r>
            <a:r>
              <a:rPr lang="en-IN" sz="3200" b="1" u="sng" dirty="0">
                <a:latin typeface="Arial" panose="020B0604020202020204" pitchFamily="34" charset="0"/>
                <a:cs typeface="Arial" panose="020B0604020202020204" pitchFamily="34" charset="0"/>
              </a:rPr>
              <a:t>IN EXPLORATORY DATA ANALYSIS (EDA</a:t>
            </a:r>
            <a:r>
              <a:rPr lang="en-IN" sz="32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algn="just"/>
            <a:r>
              <a:rPr lang="en-IN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just"/>
            <a:r>
              <a:rPr lang="en-IN" sz="2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CORRELATION ANALYSIS</a:t>
            </a:r>
            <a:r>
              <a:rPr lang="en-IN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EXAMINING THE RELATIONSHIPS BETWEEN VARIABLES TO IDENTIFY POTENTIAL DEPENDENCIES OR </a:t>
            </a:r>
            <a:r>
              <a:rPr lang="en-IN" sz="20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MULTICOLLINEARITY</a:t>
            </a:r>
          </a:p>
          <a:p>
            <a:pPr algn="just"/>
            <a:endParaRPr lang="en-IN" sz="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IN" sz="2000" b="1" dirty="0">
                <a:latin typeface="Arial" panose="020B0604020202020204" pitchFamily="34" charset="0"/>
                <a:cs typeface="Arial" panose="020B0604020202020204" pitchFamily="34" charset="0"/>
              </a:rPr>
              <a:t>UNDERSTANDING THE DATA</a:t>
            </a:r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: START BY LOADING YOUR DATASET AND UNDERSTANDING ITS STRUCTURE. LOOK AT THE DIMENSIONS (NUMBER OF ROWS </a:t>
            </a:r>
            <a:r>
              <a:rPr lang="en-IN" sz="20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 COLUMNS), DATA TYPES, AND ANY MISSING VALUES. THIS STAGE INVOLVES GETTING A GENERAL SENSE OF WHAT INFORMATION IS AVAILABLE AND ITS QUALITY</a:t>
            </a:r>
            <a:r>
              <a:rPr lang="en-IN" sz="2000" dirty="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algn="just"/>
            <a:endParaRPr lang="en-IN" sz="3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IN" sz="20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UNIVARIATE ANALYSIS</a:t>
            </a:r>
            <a:r>
              <a:rPr lang="en-IN" sz="20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ANALYZE INDIVIDUAL VARIABLES ONE AT A TIME. THIS CAN INVOLVE COMPUTING SUMMARY STATISTICS LIKE MEAN, MEDIAN, AND STANDARD </a:t>
            </a:r>
            <a:r>
              <a:rPr lang="en-IN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DEVIATION FOR NUMERICAL VARIABLES, AND FREQUENCY TABLES OR BAR PLOTS FOR CATEGORICAL VARIABLES. HISTOGRAMS, DENSITY PLOTS, AND BOX PLOTS </a:t>
            </a:r>
            <a:r>
              <a:rPr lang="en-IN" sz="2000" dirty="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ARE USEFUL FOR VISUALIZING THE DISTRIBUTION AND SPREAD OF NUMERICAL VARIABLES.</a:t>
            </a:r>
          </a:p>
          <a:p>
            <a:pPr algn="just"/>
            <a:endParaRPr lang="en-IN" sz="3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IN" sz="20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BIVARIATE </a:t>
            </a:r>
            <a:r>
              <a:rPr lang="en-IN" sz="2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ANALYSIS</a:t>
            </a:r>
            <a:r>
              <a:rPr lang="en-IN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EXPLORE RELATIONSHIPS BETWEEN PAIRS OF VARIABLES. THIS CAN INVOLVE SCATTER PLOTS FOR NUMERIC VARIABLES, OR CONTINGENCY </a:t>
            </a:r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TABLES AND HEATMAP CORRELATION MATRICES FOR CATEGORICAL VARIABLES. UNDERSTANDING THESE RELATIONSHIPS CAN PROVIDE INSIGHTS INTO POTENTIAL PATTERNS OR DEPENDENCIES IN THE DATA.</a:t>
            </a:r>
          </a:p>
          <a:p>
            <a:pPr lvl="0" algn="just"/>
            <a:endParaRPr lang="en-IN" sz="2000" dirty="0"/>
          </a:p>
          <a:p>
            <a:endParaRPr lang="en-US" b="1" dirty="0" smtClean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281386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6112" y="201168"/>
            <a:ext cx="10597896" cy="71711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3200" b="1" dirty="0" smtClean="0"/>
              <a:t>     </a:t>
            </a:r>
            <a:r>
              <a:rPr lang="en-IN" sz="32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STEPS </a:t>
            </a:r>
            <a:r>
              <a:rPr lang="en-IN" sz="3200" b="1" u="sng" dirty="0">
                <a:latin typeface="Arial" panose="020B0604020202020204" pitchFamily="34" charset="0"/>
                <a:cs typeface="Arial" panose="020B0604020202020204" pitchFamily="34" charset="0"/>
              </a:rPr>
              <a:t>IN EXPLORATORY DATA ANALYSIS (EDA</a:t>
            </a:r>
            <a:r>
              <a:rPr lang="en-IN" sz="32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algn="just"/>
            <a:r>
              <a:rPr lang="en-IN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just"/>
            <a:r>
              <a:rPr lang="en-IN" sz="20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MULTIVARIATE </a:t>
            </a:r>
            <a:r>
              <a:rPr lang="en-IN" sz="2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ANALYSIS</a:t>
            </a:r>
            <a:r>
              <a:rPr lang="en-IN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INVESTIGATE INTERACTIONS BETWEEN THREE OR MORE VARIABLES. THIS CAN INVOLVE TECHNIQUES LIKE CLUSTER ANALYSIS, </a:t>
            </a:r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FACTOR ANALYSIS, OR MULTIDIMENSIONAL SCALING TO IDENTIFY GROUPS OR PATTERNS WITHIN THE DATA</a:t>
            </a:r>
            <a:r>
              <a:rPr lang="en-IN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algn="just"/>
            <a:endParaRPr lang="en-IN" sz="1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IN" sz="2000" b="1" dirty="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STATISTICAL </a:t>
            </a:r>
            <a:r>
              <a:rPr lang="en-IN" sz="20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TESTING</a:t>
            </a:r>
            <a:r>
              <a:rPr lang="en-IN" sz="20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PERFORM STATISTICAL TESTS TO VALIDATE HYPOTHESES OR ASSESS THE SIGNIFICANCE OF RELATIONSHIPS OBSERVED DURING THE </a:t>
            </a:r>
            <a:r>
              <a:rPr lang="en-IN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ANALYSIS. THIS CAN INCLUDE T-TESTS, ANOVA, CHI-SQUARE TESTS, AND CORRELATION TESTS, DEPENDING ON THE NATURE OF YOUR DATA AND RESEARCH QUESTIONS</a:t>
            </a:r>
          </a:p>
          <a:p>
            <a:pPr algn="just"/>
            <a:endParaRPr lang="en-US" sz="1100" b="1" dirty="0" smtClean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algn="just"/>
            <a:r>
              <a:rPr lang="en-IN" sz="2000" b="1" dirty="0">
                <a:latin typeface="Arial" panose="020B0604020202020204" pitchFamily="34" charset="0"/>
                <a:cs typeface="Arial" panose="020B0604020202020204" pitchFamily="34" charset="0"/>
              </a:rPr>
              <a:t>DIMENSIONALITY REDUCTION</a:t>
            </a:r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: TECHNIQUES LIKE PRINCIPAL COMPONENT ANALYSIS (PCA) OR T-DISTRIBUTED STOCHASTIC NEIGHBOR EMBEDDING (T-SNE) </a:t>
            </a:r>
            <a:r>
              <a:rPr lang="en-IN" sz="20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REDUCE THE NUMBER OF FEATURES AND SIMPLIFY THE DATASET WHILE PRESERVING ITS ESSENTIAL CHARACTERISTICS.</a:t>
            </a:r>
          </a:p>
          <a:p>
            <a:pPr lvl="0" algn="just"/>
            <a:endParaRPr lang="en-IN" sz="110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algn="just"/>
            <a:r>
              <a:rPr lang="en-IN" sz="2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FEATURE ENGINEERING</a:t>
            </a:r>
            <a:r>
              <a:rPr lang="en-IN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CREATING NEW FEATURES FROM EXISTING ONES OR TRANSFORMING FEATURES TO BETTER REPRESENT THE UNDERLYING PATTERNS IN THE DATA.</a:t>
            </a:r>
          </a:p>
          <a:p>
            <a:pPr lvl="0" algn="just"/>
            <a:endParaRPr lang="en-IN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b="1" dirty="0" smtClean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446037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517904" y="739408"/>
            <a:ext cx="9793224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SOFTWARE REQUIREMENTS</a:t>
            </a:r>
          </a:p>
          <a:p>
            <a:endParaRPr lang="en-US" b="1" dirty="0">
              <a:solidFill>
                <a:srgbClr val="002060"/>
              </a:solidFill>
            </a:endParaRPr>
          </a:p>
          <a:p>
            <a:endParaRPr lang="en-US" b="1" dirty="0" smtClean="0">
              <a:solidFill>
                <a:srgbClr val="002060"/>
              </a:solidFill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000" b="1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GOOGLE DRIVE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000" b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COLAB</a:t>
            </a:r>
          </a:p>
          <a:p>
            <a:pPr>
              <a:lnSpc>
                <a:spcPct val="200000"/>
              </a:lnSpc>
            </a:pPr>
            <a:endParaRPr lang="en-IN" b="1" dirty="0">
              <a:solidFill>
                <a:schemeClr val="accent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4653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783" y="67891"/>
            <a:ext cx="5391529" cy="3954083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1812" y="67890"/>
            <a:ext cx="6510188" cy="3954083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783" y="4060473"/>
            <a:ext cx="5391529" cy="2717101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8909" y="4060473"/>
            <a:ext cx="6493841" cy="2717101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119399938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27" y="67377"/>
            <a:ext cx="6285297" cy="335921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9677" y="67377"/>
            <a:ext cx="5714197" cy="335921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008" y="3474719"/>
            <a:ext cx="6198665" cy="334425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9677" y="3474719"/>
            <a:ext cx="5724752" cy="33442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573" y="74860"/>
            <a:ext cx="6285297" cy="3359217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7623" y="74860"/>
            <a:ext cx="5714197" cy="3359217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579" y="3482202"/>
            <a:ext cx="6198665" cy="3344251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7248" y="3482202"/>
            <a:ext cx="5724752" cy="3344252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241006594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626" y="-1"/>
            <a:ext cx="5551905" cy="3147462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5533" y="9626"/>
            <a:ext cx="6381551" cy="3157086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626" y="3176336"/>
            <a:ext cx="5551905" cy="3619099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65533" y="3205214"/>
            <a:ext cx="6381550" cy="3606764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401865309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799" y="38499"/>
            <a:ext cx="6068247" cy="6756935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5957" y="38501"/>
            <a:ext cx="5917168" cy="6743384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243620080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967" y="62375"/>
            <a:ext cx="5689570" cy="6713810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6540" y="62376"/>
            <a:ext cx="6147335" cy="6713810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219044536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75" y="48125"/>
            <a:ext cx="5861785" cy="6766560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8035" y="48126"/>
            <a:ext cx="6262840" cy="6766560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55805232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74904" y="6153912"/>
            <a:ext cx="16093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2023-24</a:t>
            </a:r>
            <a:endParaRPr lang="en-IN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58368" y="427364"/>
            <a:ext cx="11045952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PROJECT – 03</a:t>
            </a:r>
          </a:p>
          <a:p>
            <a:pPr algn="ctr"/>
            <a:endParaRPr lang="en-US" sz="48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IN" sz="4000" b="1" u="sng" dirty="0" smtClean="0"/>
          </a:p>
          <a:p>
            <a:pPr algn="ctr"/>
            <a:r>
              <a:rPr lang="en-IN" sz="4000" b="1" u="sng" dirty="0" smtClean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EXPLORATORY </a:t>
            </a:r>
            <a:r>
              <a:rPr lang="en-IN" sz="4000" b="1" u="sng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ANALYSIS (EDA) FOR REAL ESTATE PRICING</a:t>
            </a:r>
            <a:endParaRPr lang="en-IN" sz="4000" u="sng" dirty="0">
              <a:solidFill>
                <a:srgbClr val="7030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endParaRPr lang="en-US" sz="4000" b="1" dirty="0">
              <a:solidFill>
                <a:srgbClr val="7030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84048" y="5532120"/>
            <a:ext cx="2523744" cy="4846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ANKUR KUMAR GIRI</a:t>
            </a:r>
            <a:endParaRPr lang="en-IN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101807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31" y="48125"/>
            <a:ext cx="5732078" cy="6747309"/>
          </a:xfrm>
          <a:prstGeom prst="rect">
            <a:avLst/>
          </a:prstGeom>
          <a:ln w="38100">
            <a:solidFill>
              <a:srgbClr val="C00000"/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6251" y="86630"/>
            <a:ext cx="6157999" cy="6723246"/>
          </a:xfrm>
          <a:prstGeom prst="rect">
            <a:avLst/>
          </a:prstGeom>
          <a:ln w="38100"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111305806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54" y="86626"/>
            <a:ext cx="6054290" cy="6728059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9795" y="86626"/>
            <a:ext cx="5993329" cy="6728059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388519311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004" y="28874"/>
            <a:ext cx="5486399" cy="6756935"/>
          </a:xfrm>
          <a:prstGeom prst="rect">
            <a:avLst/>
          </a:prstGeom>
          <a:ln w="38100">
            <a:solidFill>
              <a:srgbClr val="C00000"/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6657" y="38499"/>
            <a:ext cx="6381549" cy="6756936"/>
          </a:xfrm>
          <a:prstGeom prst="rect">
            <a:avLst/>
          </a:prstGeom>
          <a:ln w="38100"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178440982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007" y="96252"/>
            <a:ext cx="5856019" cy="6650749"/>
          </a:xfrm>
          <a:prstGeom prst="rect">
            <a:avLst/>
          </a:prstGeom>
          <a:ln w="38100">
            <a:solidFill>
              <a:srgbClr val="C00000"/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9276" y="96251"/>
            <a:ext cx="6092792" cy="6650749"/>
          </a:xfrm>
          <a:prstGeom prst="rect">
            <a:avLst/>
          </a:prstGeom>
          <a:ln w="38100"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135595062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26970"/>
            <a:ext cx="6083165" cy="6787715"/>
          </a:xfrm>
          <a:prstGeom prst="rect">
            <a:avLst/>
          </a:prstGeom>
          <a:ln w="38100">
            <a:solidFill>
              <a:srgbClr val="C00000"/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0543" y="57752"/>
            <a:ext cx="5977287" cy="6756934"/>
          </a:xfrm>
          <a:prstGeom prst="rect">
            <a:avLst/>
          </a:prstGeom>
          <a:ln w="38100"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98690045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27" y="57749"/>
            <a:ext cx="6131293" cy="6718435"/>
          </a:xfrm>
          <a:prstGeom prst="rect">
            <a:avLst/>
          </a:prstGeom>
          <a:ln w="38100">
            <a:solidFill>
              <a:srgbClr val="C00000"/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7170" y="57749"/>
            <a:ext cx="5904686" cy="6718435"/>
          </a:xfrm>
          <a:prstGeom prst="rect">
            <a:avLst/>
          </a:prstGeom>
          <a:ln w="38100"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275654070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631" y="48125"/>
            <a:ext cx="11935326" cy="6753629"/>
          </a:xfrm>
          <a:prstGeom prst="rect">
            <a:avLst/>
          </a:prstGeom>
          <a:ln w="38100"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306713449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83" y="48125"/>
            <a:ext cx="5603997" cy="6747309"/>
          </a:xfrm>
          <a:prstGeom prst="rect">
            <a:avLst/>
          </a:prstGeom>
          <a:ln w="38100">
            <a:solidFill>
              <a:srgbClr val="C00000"/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3728" y="60371"/>
            <a:ext cx="6440147" cy="6735063"/>
          </a:xfrm>
          <a:prstGeom prst="rect">
            <a:avLst/>
          </a:prstGeom>
          <a:ln w="38100"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235504769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88" y="48125"/>
            <a:ext cx="5775594" cy="6747309"/>
          </a:xfrm>
          <a:prstGeom prst="rect">
            <a:avLst/>
          </a:prstGeom>
          <a:ln w="38100">
            <a:solidFill>
              <a:srgbClr val="C00000"/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0282" y="48125"/>
            <a:ext cx="6198669" cy="6747309"/>
          </a:xfrm>
          <a:prstGeom prst="rect">
            <a:avLst/>
          </a:prstGeom>
          <a:ln w="38100"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264907180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250" y="38500"/>
            <a:ext cx="5871479" cy="6764455"/>
          </a:xfrm>
          <a:prstGeom prst="rect">
            <a:avLst/>
          </a:prstGeom>
          <a:ln w="38100">
            <a:solidFill>
              <a:srgbClr val="C00000"/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2418" y="57750"/>
            <a:ext cx="6007701" cy="6718434"/>
          </a:xfrm>
          <a:prstGeom prst="rect">
            <a:avLst/>
          </a:prstGeom>
          <a:ln w="38100"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150583311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58368" y="90473"/>
            <a:ext cx="11045952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IN" sz="2000" b="1" u="sng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IN" sz="36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PROBLEM STATEMENT</a:t>
            </a:r>
          </a:p>
          <a:p>
            <a:pPr algn="ctr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IN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IN" sz="24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</a:t>
            </a:r>
            <a:r>
              <a:rPr lang="en-IN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DYNAMIC LANDSCAPE OF THE RESIDENTIAL REAL ESTATE MARKET, DETERMINING AN OPTIMAL AND COMPETITIVE PRICE FOR A </a:t>
            </a:r>
            <a:r>
              <a:rPr lang="en-IN" sz="2400" dirty="0">
                <a:latin typeface="Arial" panose="020B0604020202020204" pitchFamily="34" charset="0"/>
                <a:cs typeface="Arial" panose="020B0604020202020204" pitchFamily="34" charset="0"/>
              </a:rPr>
              <a:t>HOUSE IS A MULTIFACETED CHALLENGE. AS A KEY MEMBER OF THE ANALYTICS TEAM IN A LEADING REAL ESTATE COMPANY, YOUR TASK IS </a:t>
            </a:r>
            <a:r>
              <a:rPr lang="en-IN" sz="24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CONDUCT A COMPREHENSIVE ANALYSIS TO IDENTIFY AND UNDERSTAND THE MYRIAD VARIABLES THAT SIGNIFICANTLY INFLUENCE </a:t>
            </a:r>
            <a:r>
              <a:rPr lang="en-IN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HOUSE PRICES. BY LEVERAGING ADVANCED DATA ANALYTICS TECHNIQUES AND VISUALIZATION TOOLS, YOUR GOAL IS TO UNCOVER </a:t>
            </a:r>
            <a:r>
              <a:rPr lang="en-IN" sz="2400" dirty="0">
                <a:latin typeface="Arial" panose="020B0604020202020204" pitchFamily="34" charset="0"/>
                <a:cs typeface="Arial" panose="020B0604020202020204" pitchFamily="34" charset="0"/>
              </a:rPr>
              <a:t>PATTERNS, CORRELATIONS, AND TRENDS WITHIN THE DATASET, ENABLING THE COMPANY TO MAKE INFORMED DECISIONS AND </a:t>
            </a:r>
            <a:r>
              <a:rPr lang="en-IN" sz="24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STRATEGICALLY POSITION PROPERTIES FOR BETTER BUSINESS OPPORTUNITIES</a:t>
            </a:r>
            <a:endParaRPr lang="en-IN" sz="2400" u="sng" dirty="0" smtClean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894424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12" y="38499"/>
            <a:ext cx="6055607" cy="6776185"/>
          </a:xfrm>
          <a:prstGeom prst="rect">
            <a:avLst/>
          </a:prstGeom>
          <a:ln w="38100">
            <a:solidFill>
              <a:srgbClr val="C00000"/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7169" y="70400"/>
            <a:ext cx="5861785" cy="6744284"/>
          </a:xfrm>
          <a:prstGeom prst="rect">
            <a:avLst/>
          </a:prstGeom>
          <a:ln w="38100"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386312594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25" y="48125"/>
            <a:ext cx="5495274" cy="6759526"/>
          </a:xfrm>
          <a:prstGeom prst="rect">
            <a:avLst/>
          </a:prstGeom>
          <a:ln w="38100">
            <a:solidFill>
              <a:srgbClr val="C00000"/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7199" y="48126"/>
            <a:ext cx="6468546" cy="6759526"/>
          </a:xfrm>
          <a:prstGeom prst="rect">
            <a:avLst/>
          </a:prstGeom>
          <a:ln w="38100"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280406681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78" y="48125"/>
            <a:ext cx="6010716" cy="6766560"/>
          </a:xfrm>
          <a:prstGeom prst="rect">
            <a:avLst/>
          </a:prstGeom>
          <a:ln w="38100">
            <a:solidFill>
              <a:srgbClr val="C00000"/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7850" y="48125"/>
            <a:ext cx="6007889" cy="6698974"/>
          </a:xfrm>
          <a:prstGeom prst="rect">
            <a:avLst/>
          </a:prstGeom>
          <a:ln w="38100"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106719147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516" y="19878"/>
            <a:ext cx="6294162" cy="6788426"/>
          </a:xfrm>
          <a:prstGeom prst="rect">
            <a:avLst/>
          </a:prstGeom>
          <a:ln w="38100">
            <a:solidFill>
              <a:srgbClr val="C00000"/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0130" y="39757"/>
            <a:ext cx="5605671" cy="6788426"/>
          </a:xfrm>
          <a:prstGeom prst="rect">
            <a:avLst/>
          </a:prstGeom>
          <a:ln w="38100"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373574681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320" y="38500"/>
            <a:ext cx="5683969" cy="6759526"/>
          </a:xfrm>
          <a:prstGeom prst="rect">
            <a:avLst/>
          </a:prstGeom>
          <a:ln w="38100">
            <a:solidFill>
              <a:srgbClr val="C00000"/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9414" y="38500"/>
            <a:ext cx="6160285" cy="6759526"/>
          </a:xfrm>
          <a:prstGeom prst="rect">
            <a:avLst/>
          </a:prstGeom>
          <a:ln w="38100"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365222599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45" y="57750"/>
            <a:ext cx="4967795" cy="6737108"/>
          </a:xfrm>
          <a:prstGeom prst="rect">
            <a:avLst/>
          </a:prstGeom>
          <a:ln w="38100">
            <a:solidFill>
              <a:srgbClr val="C00000"/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9140" y="86629"/>
            <a:ext cx="6968691" cy="6717841"/>
          </a:xfrm>
          <a:prstGeom prst="rect">
            <a:avLst/>
          </a:prstGeom>
          <a:ln w="38100"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62465446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104" y="84739"/>
            <a:ext cx="4103390" cy="6553768"/>
          </a:xfrm>
          <a:prstGeom prst="rect">
            <a:avLst/>
          </a:prstGeom>
          <a:ln w="38100">
            <a:solidFill>
              <a:srgbClr val="C00000"/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3994" y="84739"/>
            <a:ext cx="3811605" cy="6553768"/>
          </a:xfrm>
          <a:prstGeom prst="rect">
            <a:avLst/>
          </a:prstGeom>
          <a:ln w="38100">
            <a:solidFill>
              <a:srgbClr val="C00000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4275" y="84739"/>
            <a:ext cx="4000725" cy="6553768"/>
          </a:xfrm>
          <a:prstGeom prst="rect">
            <a:avLst/>
          </a:prstGeom>
          <a:ln w="38100"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185375602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629" y="34194"/>
            <a:ext cx="11944952" cy="6785306"/>
          </a:xfrm>
          <a:prstGeom prst="rect">
            <a:avLst/>
          </a:prstGeom>
          <a:ln w="38100"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2361007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41047" t="73814" r="42394"/>
          <a:stretch/>
        </p:blipFill>
        <p:spPr>
          <a:xfrm>
            <a:off x="7662192" y="982827"/>
            <a:ext cx="2973724" cy="2835681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6602931" y="4046461"/>
            <a:ext cx="5477256" cy="1107996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JAI HIND</a:t>
            </a:r>
            <a:endParaRPr lang="en-IN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989" y="37112"/>
            <a:ext cx="5592792" cy="6782388"/>
          </a:xfrm>
          <a:prstGeom prst="rect">
            <a:avLst/>
          </a:prstGeom>
          <a:ln w="57150"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339157112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58368" y="90473"/>
            <a:ext cx="11045952" cy="69557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IN" sz="2000" b="1" u="sng" dirty="0" smtClean="0"/>
          </a:p>
          <a:p>
            <a:r>
              <a:rPr lang="en-IN" sz="2400" dirty="0"/>
              <a:t>	</a:t>
            </a:r>
            <a:r>
              <a:rPr lang="en-IN" sz="2400" dirty="0" smtClean="0"/>
              <a:t>		</a:t>
            </a:r>
            <a:r>
              <a:rPr lang="en-IN" sz="36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SITUATION OVERVIEW</a:t>
            </a:r>
            <a:endParaRPr lang="en-IN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IN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REAL ESTATE INDUSTRY IS INHERENTLY COMPLEX, INFLUENCED BY NUMEROUS FACTORS THAT COLLECTIVELY IMPACT THE PRICING OF </a:t>
            </a:r>
            <a:r>
              <a:rPr lang="en-IN" sz="2400" dirty="0">
                <a:latin typeface="Arial" panose="020B0604020202020204" pitchFamily="34" charset="0"/>
                <a:cs typeface="Arial" panose="020B0604020202020204" pitchFamily="34" charset="0"/>
              </a:rPr>
              <a:t>RESIDENTIAL PROPERTIES. THE TASK AT HAND IS TO NAVIGATE THROUGH THIS COMPLEXITY AND EXTRACT MEANINGFUL INSIGHTS </a:t>
            </a:r>
            <a:r>
              <a:rPr lang="en-IN" sz="24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FROM THE AVAILABLE DATA. AS AN ANALYTICS PROFESSIONAL, YOU ARE ENTRUSTED WITH THE RESPONSIBILITY TO NOT ONLY IDENTIFY THE </a:t>
            </a:r>
            <a:r>
              <a:rPr lang="en-IN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KEY VARIABLES AFFECTING HOUSE PRICES BUT ALSO TO PROVIDE ACTIONABLE RECOMMENDATIONS BASED ON YOUR FINDINGS</a:t>
            </a:r>
            <a:r>
              <a:rPr lang="en-IN" sz="24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algn="just"/>
            <a:endParaRPr lang="en-I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IN" sz="2400" dirty="0">
                <a:latin typeface="Arial" panose="020B0604020202020204" pitchFamily="34" charset="0"/>
                <a:cs typeface="Arial" panose="020B0604020202020204" pitchFamily="34" charset="0"/>
              </a:rPr>
              <a:t>THE DATASET AT YOUR DISPOSAL COMPRISES DIVERSE PARAMETERS SUCH AS LOCATION, SIZE, AMENITIES, MARKET TRENDS, ECONOMIC </a:t>
            </a:r>
            <a:r>
              <a:rPr lang="en-IN" sz="24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INDICATORS, AND HISTORICAL TRANSACTION DATA. THESE VARIABLES CONTRIBUTE TO THE INTRICATE WEB OF PRICING DYNAMICS, AND </a:t>
            </a:r>
            <a:r>
              <a:rPr lang="en-IN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 ROLE IS TO UNRAVEL THEIR INTERDEPENDENCIES THROUGH METICULOUS ANALYSIS</a:t>
            </a:r>
            <a:r>
              <a:rPr lang="en-IN" sz="2400" dirty="0">
                <a:solidFill>
                  <a:srgbClr val="FF000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9978522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0827" y="372533"/>
            <a:ext cx="9893471" cy="715604"/>
          </a:xfrm>
        </p:spPr>
        <p:txBody>
          <a:bodyPr anchor="t">
            <a:normAutofit/>
          </a:bodyPr>
          <a:lstStyle/>
          <a:p>
            <a:pPr algn="ctr"/>
            <a:r>
              <a:rPr lang="en-IN" dirty="0" smtClean="0"/>
              <a:t>         </a:t>
            </a:r>
            <a:r>
              <a:rPr lang="en-IN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EXPLORATORY </a:t>
            </a:r>
            <a:r>
              <a:rPr lang="en-IN" b="1" u="sng" dirty="0">
                <a:latin typeface="Arial" panose="020B0604020202020204" pitchFamily="34" charset="0"/>
                <a:cs typeface="Arial" panose="020B0604020202020204" pitchFamily="34" charset="0"/>
              </a:rPr>
              <a:t>DATA ANALYSIS (EDA)</a:t>
            </a:r>
            <a:endParaRPr lang="en-IN" b="1" u="sng" dirty="0">
              <a:solidFill>
                <a:schemeClr val="accent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35781" y="2066544"/>
            <a:ext cx="9544411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CONTENTS</a:t>
            </a:r>
          </a:p>
          <a:p>
            <a:endParaRPr lang="en-US" sz="2800" b="1" dirty="0" smtClean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000" dirty="0" smtClean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00150" lvl="2" indent="-285750">
              <a:buFont typeface="Wingdings" panose="05000000000000000000" pitchFamily="2" charset="2"/>
              <a:buChar char="v"/>
            </a:pPr>
            <a:r>
              <a:rPr lang="en-IN" b="1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IN" sz="2400" b="1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STEPS </a:t>
            </a:r>
            <a:r>
              <a:rPr lang="en-IN" sz="24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EXPLORATORY DATA ANALYSIS (EDA)</a:t>
            </a:r>
          </a:p>
          <a:p>
            <a:r>
              <a:rPr lang="en-IN" sz="2400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1200150" lvl="2" indent="-28575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SOFTWARE REQUIREMENTS</a:t>
            </a:r>
          </a:p>
          <a:p>
            <a:pPr marL="1200150" lvl="2" indent="-28575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2400" b="1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FLOW CHART OF </a:t>
            </a:r>
            <a:r>
              <a:rPr lang="en-IN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EXPLORATORY DATA ANALYSIS </a:t>
            </a:r>
            <a:r>
              <a:rPr lang="en-US" sz="2400" b="1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5953738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58368" y="90473"/>
            <a:ext cx="11045952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IN" sz="1600" b="1" u="sng" dirty="0" smtClean="0"/>
          </a:p>
          <a:p>
            <a:pPr algn="just"/>
            <a:r>
              <a:rPr lang="en-IN" sz="2400" dirty="0"/>
              <a:t>	</a:t>
            </a:r>
            <a:r>
              <a:rPr lang="en-IN" sz="2400" dirty="0" smtClean="0"/>
              <a:t>	</a:t>
            </a:r>
            <a:r>
              <a:rPr lang="en-IN" sz="2400" dirty="0"/>
              <a:t> </a:t>
            </a:r>
            <a:r>
              <a:rPr lang="en-IN" sz="2400" dirty="0" smtClean="0"/>
              <a:t> </a:t>
            </a:r>
            <a:r>
              <a:rPr lang="en-IN" sz="36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EXPLORATORY </a:t>
            </a:r>
            <a:r>
              <a:rPr lang="en-IN" sz="3600" b="1" u="sng" dirty="0">
                <a:latin typeface="Arial" panose="020B0604020202020204" pitchFamily="34" charset="0"/>
                <a:cs typeface="Arial" panose="020B0604020202020204" pitchFamily="34" charset="0"/>
              </a:rPr>
              <a:t>DATA ANALYSIS</a:t>
            </a:r>
            <a:endParaRPr lang="en-IN" sz="3600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n-IN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IN" sz="24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EXPLORATORY </a:t>
            </a:r>
            <a:r>
              <a:rPr lang="en-IN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ANALYSIS (EDA) IS A CRUCIAL INITIAL STEP IN ANY DATA ANALYSIS PROJECT. IT INVOLVES EXAMINING AND </a:t>
            </a:r>
            <a:r>
              <a:rPr lang="en-IN" sz="2400" dirty="0">
                <a:latin typeface="Arial" panose="020B0604020202020204" pitchFamily="34" charset="0"/>
                <a:cs typeface="Arial" panose="020B0604020202020204" pitchFamily="34" charset="0"/>
              </a:rPr>
              <a:t>UNDERSTANDING THE CHARACTERISTICS, PATTERNS, AND RELATIONSHIPS PRESENT IN A DATASET. EDA ALLOWS DATA SCIENTISTS </a:t>
            </a:r>
            <a:r>
              <a:rPr lang="en-IN" sz="24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 ANALYSTS TO GAIN INSIGHTS INTO THE DATA, IDENTIFY POTENTIAL PROBLEMS OR ANOMALIES, AND FORMULATE HYPOTHESES FOR FURTHER INVESTIGATION</a:t>
            </a:r>
            <a:r>
              <a:rPr lang="en-IN" sz="2400" dirty="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algn="just"/>
            <a:endParaRPr lang="en-IN" sz="2400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IN" sz="2400" b="1" u="sng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UNDERSTAND </a:t>
            </a:r>
            <a:r>
              <a:rPr lang="en-IN" sz="2400" b="1" u="sng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DATA</a:t>
            </a:r>
            <a:r>
              <a:rPr lang="en-IN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GET A COMPREHENSIVE UNDERSTANDING </a:t>
            </a:r>
            <a:r>
              <a:rPr lang="en-IN" sz="2400" dirty="0">
                <a:latin typeface="Arial" panose="020B0604020202020204" pitchFamily="34" charset="0"/>
                <a:cs typeface="Arial" panose="020B0604020202020204" pitchFamily="34" charset="0"/>
              </a:rPr>
              <a:t>OF THE DATASET, INCLUDING ITS STRUCTURE, VARIABLES, AND THEIR TYPES. THIS INVOLVES EXPLORING THE DIMENSIONS OF THE DATASET </a:t>
            </a:r>
            <a:r>
              <a:rPr lang="en-IN" sz="24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(NUMBER OF ROWS AND COLUMNS), DATA TYPES (NUMERIC, CATEGORICAL, ETC.), AND ANY MISSING OR NULL VALUES.</a:t>
            </a:r>
          </a:p>
          <a:p>
            <a:pPr algn="just"/>
            <a:endParaRPr lang="en-IN" sz="240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540317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58368" y="90473"/>
            <a:ext cx="11045952" cy="5755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	</a:t>
            </a:r>
            <a:r>
              <a:rPr lang="en-IN" sz="2400" dirty="0" smtClean="0"/>
              <a:t>	</a:t>
            </a:r>
            <a:r>
              <a:rPr lang="en-IN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sz="36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EXPLORATORY </a:t>
            </a:r>
            <a:r>
              <a:rPr lang="en-IN" sz="3600" b="1" u="sng" dirty="0">
                <a:latin typeface="Arial" panose="020B0604020202020204" pitchFamily="34" charset="0"/>
                <a:cs typeface="Arial" panose="020B0604020202020204" pitchFamily="34" charset="0"/>
              </a:rPr>
              <a:t>DATA </a:t>
            </a:r>
            <a:r>
              <a:rPr lang="en-IN" sz="36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ANALYSIS</a:t>
            </a:r>
          </a:p>
          <a:p>
            <a:endParaRPr lang="en-IN" sz="36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IN" sz="2400" b="1" u="sng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DETECT PATTERNS AND RELATIONSHIPS</a:t>
            </a:r>
            <a:r>
              <a:rPr lang="en-IN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IN" sz="2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IDENTIFY PATTERNS, TRENDS, AND RELATIONSHIPS BETWEEN VARIABLES IN THE DATASET. THIS INCLUDES </a:t>
            </a:r>
            <a:r>
              <a:rPr lang="en-IN" sz="2200" dirty="0">
                <a:latin typeface="Arial" panose="020B0604020202020204" pitchFamily="34" charset="0"/>
                <a:cs typeface="Arial" panose="020B0604020202020204" pitchFamily="34" charset="0"/>
              </a:rPr>
              <a:t>EXAMINING DISTRIBUTIONS, CORRELATIONS, AND DEPENDENCIES AMONG DIFFERENT FEATURES</a:t>
            </a:r>
          </a:p>
          <a:p>
            <a:pPr algn="just"/>
            <a:endParaRPr lang="en-IN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IN" sz="2400" b="1" u="sng" dirty="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UNCOVER </a:t>
            </a:r>
            <a:r>
              <a:rPr lang="en-IN" sz="2400" b="1" u="sng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ANOMALIES AND OUTLIERS</a:t>
            </a:r>
            <a:r>
              <a:rPr lang="en-IN" sz="24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IN" sz="22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DETECT ANY OUTLIERS OR ANOMALIES THAT MAY INDICATE ERRORS IN DATA COLLECTION OR </a:t>
            </a:r>
            <a:r>
              <a:rPr lang="en-IN" sz="2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PROCESSING. THESE OUTLIERS COULD BE LEGITIMATE DATA POINTS WITH UNUSUAL CHARACTERISTICS OR ERRORS THAT NEED TO BE ADDRESSED</a:t>
            </a:r>
            <a:r>
              <a:rPr lang="en-IN" sz="22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algn="just"/>
            <a:endParaRPr lang="en-IN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IN" sz="24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FORMULATE </a:t>
            </a:r>
            <a:r>
              <a:rPr lang="en-IN" sz="2400" b="1" u="sng" dirty="0">
                <a:latin typeface="Arial" panose="020B0604020202020204" pitchFamily="34" charset="0"/>
                <a:cs typeface="Arial" panose="020B0604020202020204" pitchFamily="34" charset="0"/>
              </a:rPr>
              <a:t>HYPOTHESES</a:t>
            </a:r>
            <a:r>
              <a:rPr lang="en-IN" sz="24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IN" sz="2200" dirty="0">
                <a:latin typeface="Arial" panose="020B0604020202020204" pitchFamily="34" charset="0"/>
                <a:cs typeface="Arial" panose="020B0604020202020204" pitchFamily="34" charset="0"/>
              </a:rPr>
              <a:t>BASED ON THE INSIGHTS GAINED FROM EDA, GENERATE HYPOTHESES OR RESEARCH QUESTIONS TO EXPLORE FURTHER </a:t>
            </a:r>
            <a:r>
              <a:rPr lang="en-IN" sz="22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THROUGH STATISTICAL ANALYSIS OR MACHINE LEARNING MODELING</a:t>
            </a:r>
          </a:p>
        </p:txBody>
      </p:sp>
    </p:spTree>
    <p:extLst>
      <p:ext uri="{BB962C8B-B14F-4D97-AF65-F5344CB8AC3E}">
        <p14:creationId xmlns:p14="http://schemas.microsoft.com/office/powerpoint/2010/main" val="168063521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58368" y="-5777"/>
            <a:ext cx="11045952" cy="70480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	</a:t>
            </a:r>
            <a:r>
              <a:rPr lang="en-IN" sz="2400" dirty="0" smtClean="0"/>
              <a:t>	</a:t>
            </a:r>
            <a:r>
              <a:rPr lang="en-IN" sz="2400" dirty="0"/>
              <a:t> </a:t>
            </a:r>
            <a:r>
              <a:rPr lang="en-IN" sz="2400" dirty="0" smtClean="0"/>
              <a:t> </a:t>
            </a:r>
            <a:r>
              <a:rPr lang="en-IN" sz="36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EXPLORATORY </a:t>
            </a:r>
            <a:r>
              <a:rPr lang="en-IN" sz="3600" b="1" u="sng" dirty="0">
                <a:latin typeface="Arial" panose="020B0604020202020204" pitchFamily="34" charset="0"/>
                <a:cs typeface="Arial" panose="020B0604020202020204" pitchFamily="34" charset="0"/>
              </a:rPr>
              <a:t>DATA </a:t>
            </a:r>
            <a:r>
              <a:rPr lang="en-IN" sz="36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ANALYSIS</a:t>
            </a:r>
          </a:p>
          <a:p>
            <a:endParaRPr lang="en-IN" sz="20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IN" sz="2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EDA IS TYPICALLY PERFORMED USING A COMBINATION OF DESCRIPTIVE STATISTICS, DATA VISUALIZATION TECHNIQUES, AND SOMETIMES, ADVANCED </a:t>
            </a:r>
            <a:r>
              <a:rPr lang="en-IN" sz="2200" dirty="0">
                <a:latin typeface="Arial" panose="020B0604020202020204" pitchFamily="34" charset="0"/>
                <a:cs typeface="Arial" panose="020B0604020202020204" pitchFamily="34" charset="0"/>
              </a:rPr>
              <a:t>ANALYTICS METHODS. DESCRIPTIVE STATISTICS HELP SUMMARIZE THE CENTRAL TENDENCY, DISPERSION, AND SHAPE OF THE DATA, WHILE </a:t>
            </a:r>
            <a:r>
              <a:rPr lang="en-IN" sz="22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VISUALIZATION TECHNIQUES SUCH AS HISTOGRAMS, SCATTER PLOTS, BOX PLOTS, AND HEATMAPS PROVIDE GRAPHICAL REPRESENTATIONS OF THE DATA DISTRIBUTION AND RELATIONSHIPS</a:t>
            </a:r>
            <a:r>
              <a:rPr lang="en-IN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algn="just"/>
            <a:endParaRPr lang="en-I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IN" sz="2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EDA IS AN ITERATIVE PROCESS, WHERE INSIGHTS GAINED AT EACH STAGE MAY LEAD TO FURTHER EXPLORATION OR REFINEMENT OF ANALYSIS </a:t>
            </a:r>
            <a:r>
              <a:rPr lang="en-IN" sz="2200" dirty="0">
                <a:latin typeface="Arial" panose="020B0604020202020204" pitchFamily="34" charset="0"/>
                <a:cs typeface="Arial" panose="020B0604020202020204" pitchFamily="34" charset="0"/>
              </a:rPr>
              <a:t>TECHNIQUES. IT SERVES AS A FOUNDATION FOR MORE ADVANCED ANALYSIS AND MODELING TASKS, HELPING ENSURE THAT SUBSEQUENT ANALYSES ARE BASED ON A SOLID UNDERSTANDING OF THE DATASET</a:t>
            </a:r>
            <a:r>
              <a:rPr lang="en-IN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algn="just"/>
            <a:endParaRPr lang="en-IN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IN" sz="22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SUMMARY, EXPLORATORY DATA ANALYSIS IS A CRITICAL PHASE IN THE DATA ANALYSIS WORKFLOW, ENABLING DATA SCIENTISTS AND ANALYSTS TO GAIN </a:t>
            </a:r>
            <a:r>
              <a:rPr lang="en-IN" sz="2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INSIGHTS, IDENTIFY PATTERNS, AND FORMULATE HYPOTHESES TO GUIDE FURTHER ANALYSIS AND DECISION-MAKING</a:t>
            </a:r>
            <a:r>
              <a:rPr lang="en-IN" sz="2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9502324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6112" y="201168"/>
            <a:ext cx="10597896" cy="68941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 smtClean="0"/>
              <a:t>     </a:t>
            </a:r>
            <a:r>
              <a:rPr lang="en-IN" sz="32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STEPS </a:t>
            </a:r>
            <a:r>
              <a:rPr lang="en-IN" sz="3200" b="1" u="sng" dirty="0">
                <a:latin typeface="Arial" panose="020B0604020202020204" pitchFamily="34" charset="0"/>
                <a:cs typeface="Arial" panose="020B0604020202020204" pitchFamily="34" charset="0"/>
              </a:rPr>
              <a:t>IN EXPLORATORY DATA ANALYSIS (EDA</a:t>
            </a:r>
            <a:r>
              <a:rPr lang="en-IN" sz="32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en-IN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just"/>
            <a:r>
              <a:rPr lang="en-IN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EXPLORATORY </a:t>
            </a:r>
            <a:r>
              <a:rPr lang="en-IN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ANALYSIS (EDA) IS A CRITICAL STEP IN DATA ANALYSIS WHERE YOU EXAMINE AND SUMMARIZE THE MAIN CHARACTERISTICS OF A DATASET, USUALLY THROUGH 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VISUALIZATION AND DESCRIPTIVE STATISTICS. IT HELPS YOU UNDERSTAND YOUR DATA, FIND PATTERNS, DETECT ANOMALIES, AND FORMULATE HYPOTHESES FOR FURTHER ANALYSIS. EDA INVOLVES TASKS LIKE</a:t>
            </a:r>
            <a:r>
              <a:rPr lang="en-IN" dirty="0" smtClean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algn="just"/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algn="just"/>
            <a:r>
              <a:rPr lang="en-IN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CLEANING</a:t>
            </a:r>
            <a:r>
              <a:rPr lang="en-IN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HANDLING MISSING VALUES, DEALING WITH OUTLIERS, AND RESOLVING INCONSISTENCIES IN THE DATA</a:t>
            </a:r>
            <a:r>
              <a:rPr lang="en-IN" dirty="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lvl="0" algn="just"/>
            <a:endParaRPr lang="en-IN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algn="just"/>
            <a:r>
              <a:rPr lang="en-IN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DESCRIPTIVE STATISTICS</a:t>
            </a:r>
            <a:r>
              <a:rPr lang="en-IN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COMPUTING MEASURES LIKE MEAN, MEDIAN, MODE, STANDARD DEVIATION, ETC., TO UNDERSTAND THE CENTRAL TENDENCY AND DISPERSION OF THE DATA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lvl="0" algn="just"/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VISUALIZATION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: CREATING PLOTS SUCH AS HISTOGRAMS, BOX PLOTS, SCATTER PLOTS, AND HEATMAPS TO VISUALIZE THE DISTRIBUTION, RELATIONSHIPS, AND TRENDS IN THE DATA</a:t>
            </a:r>
            <a:r>
              <a:rPr lang="en-IN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lvl="0" algn="just"/>
            <a:endParaRPr lang="en-IN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algn="just"/>
            <a:r>
              <a:rPr lang="en-IN" b="1" dirty="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FEATURE </a:t>
            </a:r>
            <a:r>
              <a:rPr lang="en-IN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ENGINEERING</a:t>
            </a:r>
            <a:r>
              <a:rPr lang="en-IN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CREATING NEW FEATURES FROM EXISTING ONES OR TRANSFORMING FEATURES TO BETTER REPRESENT THE UNDERLYING PATTERNS IN THE DATA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lvl="0" algn="just"/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b="1" dirty="0" smtClean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736972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theme/theme1.xml><?xml version="1.0" encoding="utf-8"?>
<a:theme xmlns:a="http://schemas.openxmlformats.org/drawingml/2006/main" name="Wisp">
  <a:themeElements>
    <a:clrScheme name="Custom 1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F6699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1013</TotalTime>
  <Words>825</Words>
  <Application>Microsoft Office PowerPoint</Application>
  <PresentationFormat>Widescreen</PresentationFormat>
  <Paragraphs>93</Paragraphs>
  <Slides>38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3" baseType="lpstr">
      <vt:lpstr>Arial</vt:lpstr>
      <vt:lpstr>Century Gothic</vt:lpstr>
      <vt:lpstr>Wingdings</vt:lpstr>
      <vt:lpstr>Wingdings 3</vt:lpstr>
      <vt:lpstr>Wisp</vt:lpstr>
      <vt:lpstr>  DIGICHROME ACADEMY</vt:lpstr>
      <vt:lpstr>PowerPoint Presentation</vt:lpstr>
      <vt:lpstr>PowerPoint Presentation</vt:lpstr>
      <vt:lpstr>PowerPoint Presentation</vt:lpstr>
      <vt:lpstr>         EXPLORATORY DATA ANALYSIS (EDA)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HP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Digichrome academy</dc:title>
  <dc:creator>272530</dc:creator>
  <cp:lastModifiedBy>272530</cp:lastModifiedBy>
  <cp:revision>81</cp:revision>
  <dcterms:created xsi:type="dcterms:W3CDTF">2024-02-26T04:13:57Z</dcterms:created>
  <dcterms:modified xsi:type="dcterms:W3CDTF">2024-06-05T09:58:42Z</dcterms:modified>
</cp:coreProperties>
</file>